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Lst>
  <p:sldSz cy="6858000" cx="12192000"/>
  <p:notesSz cx="6858000" cy="9144000"/>
  <p:embeddedFontLst>
    <p:embeddedFont>
      <p:font typeface="Nunito SemiBold"/>
      <p:regular r:id="rId13"/>
      <p:bold r:id="rId14"/>
      <p:italic r:id="rId15"/>
      <p:boldItalic r:id="rId16"/>
    </p:embeddedFont>
    <p:embeddedFont>
      <p:font typeface="Nuni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Deleted user"/>
  <p:cmAuthor clrIdx="1" id="1" initials="" lastIdx="1" name="Micael da Cost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NunitoSemiBold-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SemiBold-italic.fntdata"/><Relationship Id="rId14" Type="http://schemas.openxmlformats.org/officeDocument/2006/relationships/font" Target="fonts/NunitoSemiBold-bold.fntdata"/><Relationship Id="rId17" Type="http://schemas.openxmlformats.org/officeDocument/2006/relationships/font" Target="fonts/Nunito-regular.fntdata"/><Relationship Id="rId16" Type="http://schemas.openxmlformats.org/officeDocument/2006/relationships/font" Target="fonts/NunitoSemiBold-boldItalic.fntdata"/><Relationship Id="rId5" Type="http://schemas.openxmlformats.org/officeDocument/2006/relationships/notesMaster" Target="notesMasters/notesMaster1.xml"/><Relationship Id="rId19" Type="http://schemas.openxmlformats.org/officeDocument/2006/relationships/font" Target="fonts/Nunito-italic.fntdata"/><Relationship Id="rId6" Type="http://schemas.openxmlformats.org/officeDocument/2006/relationships/slide" Target="slides/slide1.xml"/><Relationship Id="rId18"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0-07T09:42:54.163">
    <p:pos x="2938" y="2559"/>
    <p:text>For app_cpu_temperature and ctr_eth_vapour we need a APP release also</p:text>
  </p:cm>
  <p:cm authorId="0" idx="2" dt="2020-10-07T09:26:15.413">
    <p:pos x="2938" y="2559"/>
    <p:text>ctr_eth_vapour will be sent as ADC then dashboard will convert to PPM, right?</p:text>
  </p:cm>
  <p:cm authorId="0" idx="3" dt="2020-10-07T09:42:54.163">
    <p:pos x="2938" y="2559"/>
    <p:text>Yeah dashboard is converting it to PPM(the same way what is implemented in KP)</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0-10-01T06:53:39.670">
    <p:pos x="2441" y="1473"/>
    <p:text>@a.tripathi@kokonetworks.com and @g.igecha@kokonetworks.com I am not sure I understand how this would work for field systems that go offline / offline within the time window.</p:text>
  </p:cm>
  <p:cm authorId="0" idx="5" dt="2020-10-01T06:53:39.670">
    <p:pos x="2441" y="1473"/>
    <p:text>Its like I was checking, get all the field system then are currently offline and was online between 30-40 minutes past current time.</p:text>
  </p:cm>
  <p:cm authorId="1" idx="1" dt="2020-10-01T10:45:30.446">
    <p:pos x="288" y="716"/>
    <p:text>out of service?</p:text>
  </p:cm>
  <p:cm authorId="0" idx="6" dt="2020-10-01T10:45:30.446">
    <p:pos x="288" y="716"/>
    <p:text>I agree with Micael here, I think we should even just be reporting on faults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dcfe5f03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dcfe5f03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 name="Google Shape;177;g8dcfe5f03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957f1f9266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957f1f9266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g957f1f9266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57f1f9266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957f1f9266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 name="Google Shape;207;g957f1f9266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97eeac886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97eeac886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 name="Google Shape;223;g97eeac886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e055ee14d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e055ee14d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9" name="Google Shape;239;g9e055ee14d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643400"/>
            <a:ext cx="57762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Fuel Logistics Monitoring Improvement</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None/>
            </a:pPr>
            <a:r>
              <a:rPr lang="en-US"/>
              <a:t>KOKO Core Technical Debt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Grafana Changes </a:t>
            </a:r>
            <a:endParaRPr/>
          </a:p>
        </p:txBody>
      </p:sp>
      <p:sp>
        <p:nvSpPr>
          <p:cNvPr id="172" name="Google Shape;172;p20"/>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73" name="Google Shape;173;p2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500"/>
              <a:t>New dashboard will be included for STSs and SDSs</a:t>
            </a:r>
            <a:endParaRPr sz="2500"/>
          </a:p>
          <a:p>
            <a:pPr indent="-330200" lvl="0" marL="457200" rtl="0" algn="l">
              <a:spcBef>
                <a:spcPts val="1000"/>
              </a:spcBef>
              <a:spcAft>
                <a:spcPts val="0"/>
              </a:spcAft>
              <a:buSzPts val="1600"/>
              <a:buAutoNum type="arabicPeriod"/>
            </a:pPr>
            <a:r>
              <a:rPr lang="en-US" sz="1600"/>
              <a:t>STS/SDS Detailed</a:t>
            </a:r>
            <a:endParaRPr sz="1600"/>
          </a:p>
          <a:p>
            <a:pPr indent="-330200" lvl="0" marL="457200" rtl="0" algn="l">
              <a:spcBef>
                <a:spcPts val="0"/>
              </a:spcBef>
              <a:spcAft>
                <a:spcPts val="0"/>
              </a:spcAft>
              <a:buSzPts val="1600"/>
              <a:buAutoNum type="arabicPeriod"/>
            </a:pPr>
            <a:r>
              <a:rPr lang="en-US" sz="1600"/>
              <a:t>STS/SDS Dispense Issue</a:t>
            </a:r>
            <a:endParaRPr sz="1600"/>
          </a:p>
          <a:p>
            <a:pPr indent="-330200" lvl="0" marL="457200" rtl="0" algn="l">
              <a:spcBef>
                <a:spcPts val="0"/>
              </a:spcBef>
              <a:spcAft>
                <a:spcPts val="0"/>
              </a:spcAft>
              <a:buSzPts val="1600"/>
              <a:buAutoNum type="arabicPeriod"/>
            </a:pPr>
            <a:r>
              <a:rPr lang="en-US" sz="1600"/>
              <a:t>STS/SDS Fuel Summary</a:t>
            </a:r>
            <a:endParaRPr sz="1600"/>
          </a:p>
          <a:p>
            <a:pPr indent="-330200" lvl="0" marL="457200" rtl="0" algn="l">
              <a:spcBef>
                <a:spcPts val="0"/>
              </a:spcBef>
              <a:spcAft>
                <a:spcPts val="0"/>
              </a:spcAft>
              <a:buSzPts val="1600"/>
              <a:buAutoNum type="arabicPeriod"/>
            </a:pPr>
            <a:r>
              <a:rPr lang="en-US" sz="1600"/>
              <a:t>STS/SDS Health</a:t>
            </a:r>
            <a:endParaRPr sz="1600"/>
          </a:p>
          <a:p>
            <a:pPr indent="-330200" lvl="0" marL="457200" rtl="0" algn="l">
              <a:spcBef>
                <a:spcPts val="0"/>
              </a:spcBef>
              <a:spcAft>
                <a:spcPts val="0"/>
              </a:spcAft>
              <a:buSzPts val="1600"/>
              <a:buAutoNum type="arabicPeriod"/>
            </a:pPr>
            <a:r>
              <a:rPr lang="en-US" sz="1600"/>
              <a:t>STS/SDS Live Monitor</a:t>
            </a:r>
            <a:endParaRPr sz="1600"/>
          </a:p>
          <a:p>
            <a:pPr indent="-330200" lvl="0" marL="457200" rtl="0" algn="l">
              <a:spcBef>
                <a:spcPts val="0"/>
              </a:spcBef>
              <a:spcAft>
                <a:spcPts val="0"/>
              </a:spcAft>
              <a:buSzPts val="1600"/>
              <a:buAutoNum type="arabicPeriod"/>
            </a:pPr>
            <a:r>
              <a:rPr lang="en-US" sz="1600"/>
              <a:t>STS/SDS Map Fuel Sales today will be changed to Refill Volume per day</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Database Changes for New Metrics</a:t>
            </a:r>
            <a:endParaRPr/>
          </a:p>
        </p:txBody>
      </p:sp>
      <p:sp>
        <p:nvSpPr>
          <p:cNvPr id="180" name="Google Shape;180;p21"/>
          <p:cNvSpPr txBox="1"/>
          <p:nvPr>
            <p:ph idx="1" type="subTitle"/>
          </p:nvPr>
        </p:nvSpPr>
        <p:spPr>
          <a:xfrm>
            <a:off x="458700" y="1137075"/>
            <a:ext cx="11274600" cy="5164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sz="1800"/>
              <a:t>is_commissioned</a:t>
            </a:r>
            <a:r>
              <a:rPr lang="en-US" sz="1800"/>
              <a:t> column will be introduced in both micro_tanker table and depot_station table</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a:p>
            <a:pPr indent="-342900" lvl="0" marL="457200" rtl="0" algn="l">
              <a:spcBef>
                <a:spcPts val="1000"/>
              </a:spcBef>
              <a:spcAft>
                <a:spcPts val="0"/>
              </a:spcAft>
              <a:buSzPts val="1800"/>
              <a:buChar char="•"/>
            </a:pPr>
            <a:r>
              <a:rPr lang="en-US" sz="1800"/>
              <a:t>ctr_eth_vapour(ethanol ppm dashboards) and app_cpu_temperature(Temperature dashboard in detailed dashboard) will be introduced in both micro_tanker_heartbeat and depot_station_heartbeat and also in the http heartbeat</a:t>
            </a:r>
            <a:endParaRPr sz="1800"/>
          </a:p>
        </p:txBody>
      </p:sp>
      <p:sp>
        <p:nvSpPr>
          <p:cNvPr id="181" name="Google Shape;181;p2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82" name="Google Shape;182;p21"/>
          <p:cNvSpPr/>
          <p:nvPr/>
        </p:nvSpPr>
        <p:spPr>
          <a:xfrm>
            <a:off x="1006800" y="1693775"/>
            <a:ext cx="2001750" cy="1350300"/>
          </a:xfrm>
          <a:prstGeom prst="flowChartInternalStorag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table: micro_tanker</a:t>
            </a:r>
            <a:endParaRPr/>
          </a:p>
          <a:p>
            <a:pPr indent="0" lvl="0" marL="0" rtl="0" algn="l">
              <a:spcBef>
                <a:spcPts val="0"/>
              </a:spcBef>
              <a:spcAft>
                <a:spcPts val="0"/>
              </a:spcAft>
              <a:buNone/>
            </a:pPr>
            <a:r>
              <a:rPr lang="en-US"/>
              <a:t>additional column:</a:t>
            </a:r>
            <a:endParaRPr/>
          </a:p>
          <a:p>
            <a:pPr indent="0" lvl="0" marL="0" rtl="0" algn="l">
              <a:spcBef>
                <a:spcPts val="0"/>
              </a:spcBef>
              <a:spcAft>
                <a:spcPts val="0"/>
              </a:spcAft>
              <a:buNone/>
            </a:pPr>
            <a:r>
              <a:rPr lang="en-US"/>
              <a:t>is_commissioned</a:t>
            </a:r>
            <a:endParaRPr/>
          </a:p>
          <a:p>
            <a:pPr indent="0" lvl="0" marL="0" rtl="0" algn="l">
              <a:spcBef>
                <a:spcPts val="0"/>
              </a:spcBef>
              <a:spcAft>
                <a:spcPts val="0"/>
              </a:spcAft>
              <a:buNone/>
            </a:pPr>
            <a:r>
              <a:rPr lang="en-US"/>
              <a:t>is_high_focus</a:t>
            </a:r>
            <a:endParaRPr/>
          </a:p>
        </p:txBody>
      </p:sp>
      <p:sp>
        <p:nvSpPr>
          <p:cNvPr id="183" name="Google Shape;183;p21"/>
          <p:cNvSpPr/>
          <p:nvPr/>
        </p:nvSpPr>
        <p:spPr>
          <a:xfrm>
            <a:off x="3883400" y="1693775"/>
            <a:ext cx="2001750" cy="1350300"/>
          </a:xfrm>
          <a:prstGeom prst="flowChartInternalStorag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table: depot_station</a:t>
            </a:r>
            <a:endParaRPr/>
          </a:p>
          <a:p>
            <a:pPr indent="0" lvl="0" marL="0" rtl="0" algn="l">
              <a:spcBef>
                <a:spcPts val="0"/>
              </a:spcBef>
              <a:spcAft>
                <a:spcPts val="0"/>
              </a:spcAft>
              <a:buNone/>
            </a:pPr>
            <a:r>
              <a:rPr lang="en-US"/>
              <a:t>additional column:</a:t>
            </a:r>
            <a:endParaRPr/>
          </a:p>
          <a:p>
            <a:pPr indent="0" lvl="0" marL="0" rtl="0" algn="l">
              <a:spcBef>
                <a:spcPts val="0"/>
              </a:spcBef>
              <a:spcAft>
                <a:spcPts val="0"/>
              </a:spcAft>
              <a:buNone/>
            </a:pPr>
            <a:r>
              <a:rPr lang="en-US"/>
              <a:t>is_commissioned</a:t>
            </a:r>
            <a:endParaRPr/>
          </a:p>
          <a:p>
            <a:pPr indent="0" lvl="0" marL="0" rtl="0" algn="l">
              <a:spcBef>
                <a:spcPts val="0"/>
              </a:spcBef>
              <a:spcAft>
                <a:spcPts val="0"/>
              </a:spcAft>
              <a:buNone/>
            </a:pPr>
            <a:r>
              <a:rPr lang="en-US"/>
              <a:t>is_high_focus</a:t>
            </a:r>
            <a:endParaRPr/>
          </a:p>
        </p:txBody>
      </p:sp>
      <p:sp>
        <p:nvSpPr>
          <p:cNvPr id="184" name="Google Shape;184;p21"/>
          <p:cNvSpPr/>
          <p:nvPr/>
        </p:nvSpPr>
        <p:spPr>
          <a:xfrm>
            <a:off x="912025" y="4418025"/>
            <a:ext cx="781800" cy="11133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STS/SDS</a:t>
            </a:r>
            <a:endParaRPr/>
          </a:p>
        </p:txBody>
      </p:sp>
      <p:sp>
        <p:nvSpPr>
          <p:cNvPr id="185" name="Google Shape;185;p21"/>
          <p:cNvSpPr/>
          <p:nvPr/>
        </p:nvSpPr>
        <p:spPr>
          <a:xfrm>
            <a:off x="4110025" y="3825675"/>
            <a:ext cx="3861300" cy="2298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4665200" y="4062588"/>
            <a:ext cx="2986400" cy="1824175"/>
          </a:xfrm>
          <a:prstGeom prst="flowChartInternalStorag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table: micro_tanker_heartbeat/depot_station_heartbeat</a:t>
            </a:r>
            <a:endParaRPr/>
          </a:p>
          <a:p>
            <a:pPr indent="0" lvl="0" marL="0" rtl="0" algn="l">
              <a:spcBef>
                <a:spcPts val="0"/>
              </a:spcBef>
              <a:spcAft>
                <a:spcPts val="0"/>
              </a:spcAft>
              <a:buNone/>
            </a:pPr>
            <a:r>
              <a:rPr lang="en-US"/>
              <a:t>additional column:</a:t>
            </a:r>
            <a:endParaRPr/>
          </a:p>
          <a:p>
            <a:pPr indent="0" lvl="0" marL="0" rtl="0" algn="l">
              <a:spcBef>
                <a:spcPts val="0"/>
              </a:spcBef>
              <a:spcAft>
                <a:spcPts val="0"/>
              </a:spcAft>
              <a:buNone/>
            </a:pPr>
            <a:r>
              <a:rPr lang="en-US"/>
              <a:t>ctr_eth_vapour</a:t>
            </a:r>
            <a:endParaRPr/>
          </a:p>
          <a:p>
            <a:pPr indent="0" lvl="0" marL="0" rtl="0" algn="l">
              <a:spcBef>
                <a:spcPts val="0"/>
              </a:spcBef>
              <a:spcAft>
                <a:spcPts val="0"/>
              </a:spcAft>
              <a:buNone/>
            </a:pPr>
            <a:r>
              <a:rPr lang="en-US"/>
              <a:t>app_cpu_temperature</a:t>
            </a:r>
            <a:endParaRPr/>
          </a:p>
        </p:txBody>
      </p:sp>
      <p:cxnSp>
        <p:nvCxnSpPr>
          <p:cNvPr id="187" name="Google Shape;187;p21"/>
          <p:cNvCxnSpPr>
            <a:stCxn id="184" idx="4"/>
            <a:endCxn id="185" idx="1"/>
          </p:cNvCxnSpPr>
          <p:nvPr/>
        </p:nvCxnSpPr>
        <p:spPr>
          <a:xfrm>
            <a:off x="1693825" y="4974675"/>
            <a:ext cx="2416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Database Changes Contd.</a:t>
            </a:r>
            <a:endParaRPr/>
          </a:p>
        </p:txBody>
      </p:sp>
      <p:sp>
        <p:nvSpPr>
          <p:cNvPr id="194" name="Google Shape;194;p22"/>
          <p:cNvSpPr txBox="1"/>
          <p:nvPr>
            <p:ph idx="1" type="subTitle"/>
          </p:nvPr>
        </p:nvSpPr>
        <p:spPr>
          <a:xfrm>
            <a:off x="458700" y="1137075"/>
            <a:ext cx="11274600" cy="5164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b="1" lang="en-US" sz="1800"/>
              <a:t>micro_tanker_status_history</a:t>
            </a:r>
            <a:r>
              <a:rPr lang="en-US" sz="1800"/>
              <a:t> will be introduced as new metrics needs historical data of fuel point status that will be flowing to Athena everyday. KOKO Core will have only 7 days of data in </a:t>
            </a:r>
            <a:r>
              <a:rPr b="1" lang="en-US" sz="1800"/>
              <a:t>micro_tanker_status_history</a:t>
            </a:r>
            <a:endParaRPr b="1" sz="1800"/>
          </a:p>
        </p:txBody>
      </p:sp>
      <p:sp>
        <p:nvSpPr>
          <p:cNvPr id="195" name="Google Shape;195;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96" name="Google Shape;196;p22"/>
          <p:cNvSpPr/>
          <p:nvPr/>
        </p:nvSpPr>
        <p:spPr>
          <a:xfrm>
            <a:off x="864650" y="2439975"/>
            <a:ext cx="4643100" cy="3470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1308850" y="2771625"/>
            <a:ext cx="3754725" cy="2890075"/>
          </a:xfrm>
          <a:prstGeom prst="flowChartInternalStorag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table: micro_tanker_status_history</a:t>
            </a:r>
            <a:endParaRPr/>
          </a:p>
          <a:p>
            <a:pPr indent="0" lvl="0" marL="0" rtl="0" algn="l">
              <a:spcBef>
                <a:spcPts val="0"/>
              </a:spcBef>
              <a:spcAft>
                <a:spcPts val="0"/>
              </a:spcAft>
              <a:buClr>
                <a:schemeClr val="dk1"/>
              </a:buClr>
              <a:buSzPts val="1100"/>
              <a:buFont typeface="Arial"/>
              <a:buNone/>
            </a:pPr>
            <a:r>
              <a:rPr lang="en-US"/>
              <a:t>id </a:t>
            </a:r>
            <a:endParaRPr/>
          </a:p>
          <a:p>
            <a:pPr indent="0" lvl="0" marL="0" rtl="0" algn="l">
              <a:spcBef>
                <a:spcPts val="0"/>
              </a:spcBef>
              <a:spcAft>
                <a:spcPts val="0"/>
              </a:spcAft>
              <a:buClr>
                <a:schemeClr val="dk1"/>
              </a:buClr>
              <a:buSzPts val="1100"/>
              <a:buFont typeface="Arial"/>
              <a:buNone/>
            </a:pPr>
            <a:r>
              <a:rPr lang="en-US"/>
              <a:t>micro_tanker_id </a:t>
            </a:r>
            <a:endParaRPr/>
          </a:p>
          <a:p>
            <a:pPr indent="0" lvl="0" marL="0" rtl="0" algn="l">
              <a:spcBef>
                <a:spcPts val="0"/>
              </a:spcBef>
              <a:spcAft>
                <a:spcPts val="0"/>
              </a:spcAft>
              <a:buClr>
                <a:schemeClr val="dk1"/>
              </a:buClr>
              <a:buSzPts val="1100"/>
              <a:buFont typeface="Arial"/>
              <a:buNone/>
            </a:pPr>
            <a:r>
              <a:rPr lang="en-US"/>
              <a:t>app_system_state </a:t>
            </a:r>
            <a:endParaRPr/>
          </a:p>
          <a:p>
            <a:pPr indent="0" lvl="0" marL="0" rtl="0" algn="l">
              <a:spcBef>
                <a:spcPts val="0"/>
              </a:spcBef>
              <a:spcAft>
                <a:spcPts val="0"/>
              </a:spcAft>
              <a:buClr>
                <a:schemeClr val="dk1"/>
              </a:buClr>
              <a:buSzPts val="1100"/>
              <a:buFont typeface="Arial"/>
              <a:buNone/>
            </a:pPr>
            <a:r>
              <a:rPr lang="en-US"/>
              <a:t>is_connected_ctrl </a:t>
            </a:r>
            <a:endParaRPr/>
          </a:p>
          <a:p>
            <a:pPr indent="0" lvl="0" marL="0" rtl="0" algn="l">
              <a:spcBef>
                <a:spcPts val="0"/>
              </a:spcBef>
              <a:spcAft>
                <a:spcPts val="0"/>
              </a:spcAft>
              <a:buClr>
                <a:schemeClr val="dk1"/>
              </a:buClr>
              <a:buSzPts val="1100"/>
              <a:buFont typeface="Arial"/>
              <a:buNone/>
            </a:pPr>
            <a:r>
              <a:rPr lang="en-US"/>
              <a:t>is_connected_web </a:t>
            </a:r>
            <a:endParaRPr/>
          </a:p>
          <a:p>
            <a:pPr indent="0" lvl="0" marL="0" rtl="0" algn="l">
              <a:spcBef>
                <a:spcPts val="0"/>
              </a:spcBef>
              <a:spcAft>
                <a:spcPts val="0"/>
              </a:spcAft>
              <a:buClr>
                <a:schemeClr val="dk1"/>
              </a:buClr>
              <a:buSzPts val="1100"/>
              <a:buFont typeface="Arial"/>
              <a:buNone/>
            </a:pPr>
            <a:r>
              <a:rPr lang="en-US"/>
              <a:t>is_commissioned</a:t>
            </a:r>
            <a:endParaRPr/>
          </a:p>
          <a:p>
            <a:pPr indent="0" lvl="0" marL="0" rtl="0" algn="l">
              <a:spcBef>
                <a:spcPts val="0"/>
              </a:spcBef>
              <a:spcAft>
                <a:spcPts val="0"/>
              </a:spcAft>
              <a:buClr>
                <a:schemeClr val="dk1"/>
              </a:buClr>
              <a:buSzPts val="1100"/>
              <a:buFont typeface="Arial"/>
              <a:buNone/>
            </a:pPr>
            <a:r>
              <a:rPr lang="en-US"/>
              <a:t>is_active </a:t>
            </a:r>
            <a:endParaRPr/>
          </a:p>
          <a:p>
            <a:pPr indent="0" lvl="0" marL="0" rtl="0" algn="l">
              <a:spcBef>
                <a:spcPts val="0"/>
              </a:spcBef>
              <a:spcAft>
                <a:spcPts val="0"/>
              </a:spcAft>
              <a:buClr>
                <a:schemeClr val="dk1"/>
              </a:buClr>
              <a:buSzPts val="1100"/>
              <a:buFont typeface="Arial"/>
              <a:buNone/>
            </a:pPr>
            <a:r>
              <a:rPr lang="en-US"/>
              <a:t>fuel_book_stock_ml </a:t>
            </a:r>
            <a:endParaRPr/>
          </a:p>
          <a:p>
            <a:pPr indent="0" lvl="0" marL="0" rtl="0" algn="l">
              <a:spcBef>
                <a:spcPts val="0"/>
              </a:spcBef>
              <a:spcAft>
                <a:spcPts val="0"/>
              </a:spcAft>
              <a:buClr>
                <a:schemeClr val="dk1"/>
              </a:buClr>
              <a:buSzPts val="1100"/>
              <a:buFont typeface="Arial"/>
              <a:buNone/>
            </a:pPr>
            <a:r>
              <a:rPr lang="en-US"/>
              <a:t>ctr_tank_level </a:t>
            </a:r>
            <a:endParaRPr/>
          </a:p>
          <a:p>
            <a:pPr indent="0" lvl="0" marL="0" rtl="0" algn="l">
              <a:spcBef>
                <a:spcPts val="0"/>
              </a:spcBef>
              <a:spcAft>
                <a:spcPts val="0"/>
              </a:spcAft>
              <a:buClr>
                <a:schemeClr val="dk1"/>
              </a:buClr>
              <a:buSzPts val="1100"/>
              <a:buFont typeface="Arial"/>
              <a:buNone/>
            </a:pPr>
            <a:r>
              <a:rPr lang="en-US"/>
              <a:t>ctrl_heartbeat_received_at </a:t>
            </a:r>
            <a:endParaRPr/>
          </a:p>
          <a:p>
            <a:pPr indent="0" lvl="0" marL="0" rtl="0" algn="l">
              <a:spcBef>
                <a:spcPts val="0"/>
              </a:spcBef>
              <a:spcAft>
                <a:spcPts val="0"/>
              </a:spcAft>
              <a:buClr>
                <a:schemeClr val="dk1"/>
              </a:buClr>
              <a:buSzPts val="1100"/>
              <a:buFont typeface="Arial"/>
              <a:buNone/>
            </a:pPr>
            <a:r>
              <a:rPr lang="en-US"/>
              <a:t>web_heartbeat_received_at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98" name="Google Shape;198;p22"/>
          <p:cNvSpPr txBox="1"/>
          <p:nvPr/>
        </p:nvSpPr>
        <p:spPr>
          <a:xfrm>
            <a:off x="935725" y="2439975"/>
            <a:ext cx="5448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KC</a:t>
            </a:r>
            <a:endParaRPr>
              <a:latin typeface="Nunito"/>
              <a:ea typeface="Nunito"/>
              <a:cs typeface="Nunito"/>
              <a:sym typeface="Nunito"/>
            </a:endParaRPr>
          </a:p>
        </p:txBody>
      </p:sp>
      <p:sp>
        <p:nvSpPr>
          <p:cNvPr id="199" name="Google Shape;199;p22"/>
          <p:cNvSpPr/>
          <p:nvPr/>
        </p:nvSpPr>
        <p:spPr>
          <a:xfrm>
            <a:off x="7282850" y="2439963"/>
            <a:ext cx="4643100" cy="3470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7727050" y="2771613"/>
            <a:ext cx="3754725" cy="2890075"/>
          </a:xfrm>
          <a:prstGeom prst="flowChartInternalStorag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table: micro_tanker_status_history</a:t>
            </a:r>
            <a:endParaRPr/>
          </a:p>
          <a:p>
            <a:pPr indent="0" lvl="0" marL="0" rtl="0" algn="l">
              <a:spcBef>
                <a:spcPts val="0"/>
              </a:spcBef>
              <a:spcAft>
                <a:spcPts val="0"/>
              </a:spcAft>
              <a:buNone/>
            </a:pPr>
            <a:r>
              <a:rPr lang="en-US"/>
              <a:t>id </a:t>
            </a:r>
            <a:endParaRPr/>
          </a:p>
          <a:p>
            <a:pPr indent="0" lvl="0" marL="0" rtl="0" algn="l">
              <a:spcBef>
                <a:spcPts val="0"/>
              </a:spcBef>
              <a:spcAft>
                <a:spcPts val="0"/>
              </a:spcAft>
              <a:buNone/>
            </a:pPr>
            <a:r>
              <a:rPr lang="en-US"/>
              <a:t>micro_tanker_id </a:t>
            </a:r>
            <a:endParaRPr/>
          </a:p>
          <a:p>
            <a:pPr indent="0" lvl="0" marL="0" rtl="0" algn="l">
              <a:spcBef>
                <a:spcPts val="0"/>
              </a:spcBef>
              <a:spcAft>
                <a:spcPts val="0"/>
              </a:spcAft>
              <a:buNone/>
            </a:pPr>
            <a:r>
              <a:rPr lang="en-US"/>
              <a:t>app_system_state </a:t>
            </a:r>
            <a:endParaRPr/>
          </a:p>
          <a:p>
            <a:pPr indent="0" lvl="0" marL="0" rtl="0" algn="l">
              <a:spcBef>
                <a:spcPts val="0"/>
              </a:spcBef>
              <a:spcAft>
                <a:spcPts val="0"/>
              </a:spcAft>
              <a:buNone/>
            </a:pPr>
            <a:r>
              <a:rPr lang="en-US"/>
              <a:t>is_connected_ctrl </a:t>
            </a:r>
            <a:endParaRPr/>
          </a:p>
          <a:p>
            <a:pPr indent="0" lvl="0" marL="0" rtl="0" algn="l">
              <a:spcBef>
                <a:spcPts val="0"/>
              </a:spcBef>
              <a:spcAft>
                <a:spcPts val="0"/>
              </a:spcAft>
              <a:buNone/>
            </a:pPr>
            <a:r>
              <a:rPr lang="en-US"/>
              <a:t>is_connected_web </a:t>
            </a:r>
            <a:endParaRPr/>
          </a:p>
          <a:p>
            <a:pPr indent="0" lvl="0" marL="0" rtl="0" algn="l">
              <a:spcBef>
                <a:spcPts val="0"/>
              </a:spcBef>
              <a:spcAft>
                <a:spcPts val="0"/>
              </a:spcAft>
              <a:buNone/>
            </a:pPr>
            <a:r>
              <a:rPr lang="en-US"/>
              <a:t>is_commissioned</a:t>
            </a:r>
            <a:endParaRPr/>
          </a:p>
          <a:p>
            <a:pPr indent="0" lvl="0" marL="0" rtl="0" algn="l">
              <a:spcBef>
                <a:spcPts val="0"/>
              </a:spcBef>
              <a:spcAft>
                <a:spcPts val="0"/>
              </a:spcAft>
              <a:buNone/>
            </a:pPr>
            <a:r>
              <a:rPr lang="en-US"/>
              <a:t>is_active </a:t>
            </a:r>
            <a:endParaRPr/>
          </a:p>
          <a:p>
            <a:pPr indent="0" lvl="0" marL="0" rtl="0" algn="l">
              <a:spcBef>
                <a:spcPts val="0"/>
              </a:spcBef>
              <a:spcAft>
                <a:spcPts val="0"/>
              </a:spcAft>
              <a:buNone/>
            </a:pPr>
            <a:r>
              <a:rPr lang="en-US"/>
              <a:t>fuel_book_stock_ml </a:t>
            </a:r>
            <a:endParaRPr/>
          </a:p>
          <a:p>
            <a:pPr indent="0" lvl="0" marL="0" rtl="0" algn="l">
              <a:spcBef>
                <a:spcPts val="0"/>
              </a:spcBef>
              <a:spcAft>
                <a:spcPts val="0"/>
              </a:spcAft>
              <a:buNone/>
            </a:pPr>
            <a:r>
              <a:rPr lang="en-US"/>
              <a:t>ctr_tank_level </a:t>
            </a:r>
            <a:endParaRPr/>
          </a:p>
          <a:p>
            <a:pPr indent="0" lvl="0" marL="0" rtl="0" algn="l">
              <a:spcBef>
                <a:spcPts val="0"/>
              </a:spcBef>
              <a:spcAft>
                <a:spcPts val="0"/>
              </a:spcAft>
              <a:buNone/>
            </a:pPr>
            <a:r>
              <a:rPr lang="en-US"/>
              <a:t>ctrl_heartbeat_received_at </a:t>
            </a:r>
            <a:endParaRPr/>
          </a:p>
          <a:p>
            <a:pPr indent="0" lvl="0" marL="0" rtl="0" algn="l">
              <a:spcBef>
                <a:spcPts val="0"/>
              </a:spcBef>
              <a:spcAft>
                <a:spcPts val="0"/>
              </a:spcAft>
              <a:buNone/>
            </a:pPr>
            <a:r>
              <a:rPr lang="en-US"/>
              <a:t>web_heartbeat_received_at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1" name="Google Shape;201;p22"/>
          <p:cNvSpPr txBox="1"/>
          <p:nvPr/>
        </p:nvSpPr>
        <p:spPr>
          <a:xfrm>
            <a:off x="7353925" y="2439975"/>
            <a:ext cx="11859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Athena</a:t>
            </a:r>
            <a:endParaRPr>
              <a:latin typeface="Nunito"/>
              <a:ea typeface="Nunito"/>
              <a:cs typeface="Nunito"/>
              <a:sym typeface="Nunito"/>
            </a:endParaRPr>
          </a:p>
        </p:txBody>
      </p:sp>
      <p:cxnSp>
        <p:nvCxnSpPr>
          <p:cNvPr id="202" name="Google Shape;202;p22"/>
          <p:cNvCxnSpPr>
            <a:stCxn id="196" idx="3"/>
            <a:endCxn id="199" idx="1"/>
          </p:cNvCxnSpPr>
          <p:nvPr/>
        </p:nvCxnSpPr>
        <p:spPr>
          <a:xfrm>
            <a:off x="5507750" y="4175175"/>
            <a:ext cx="1775100" cy="0"/>
          </a:xfrm>
          <a:prstGeom prst="straightConnector1">
            <a:avLst/>
          </a:prstGeom>
          <a:noFill/>
          <a:ln cap="flat" cmpd="sng" w="9525">
            <a:solidFill>
              <a:schemeClr val="dk2"/>
            </a:solidFill>
            <a:prstDash val="solid"/>
            <a:round/>
            <a:headEnd len="med" w="med" type="none"/>
            <a:tailEnd len="med" w="med" type="triangle"/>
          </a:ln>
        </p:spPr>
      </p:cxnSp>
      <p:sp>
        <p:nvSpPr>
          <p:cNvPr id="203" name="Google Shape;203;p22"/>
          <p:cNvSpPr txBox="1"/>
          <p:nvPr/>
        </p:nvSpPr>
        <p:spPr>
          <a:xfrm>
            <a:off x="5685400" y="4311425"/>
            <a:ext cx="13851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Data migration</a:t>
            </a:r>
            <a:endParaRPr>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Database Changes Contd.</a:t>
            </a:r>
            <a:endParaRPr/>
          </a:p>
        </p:txBody>
      </p:sp>
      <p:sp>
        <p:nvSpPr>
          <p:cNvPr id="210" name="Google Shape;210;p23"/>
          <p:cNvSpPr txBox="1"/>
          <p:nvPr>
            <p:ph idx="1" type="subTitle"/>
          </p:nvPr>
        </p:nvSpPr>
        <p:spPr>
          <a:xfrm>
            <a:off x="458700" y="1137075"/>
            <a:ext cx="11274600" cy="5164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b="1" lang="en-US" sz="1800"/>
              <a:t>depot_station</a:t>
            </a:r>
            <a:r>
              <a:rPr b="1" lang="en-US" sz="1800"/>
              <a:t>_status_history</a:t>
            </a:r>
            <a:r>
              <a:rPr lang="en-US" sz="1800"/>
              <a:t> will be introduced as new metrics needs historical data of fuel point status that will be flowing to Athena everyday. KOKO Core will have only 7 days of data in </a:t>
            </a:r>
            <a:r>
              <a:rPr b="1" lang="en-US" sz="1800"/>
              <a:t>depot_station</a:t>
            </a:r>
            <a:r>
              <a:rPr b="1" lang="en-US" sz="1800"/>
              <a:t>_status_history</a:t>
            </a:r>
            <a:endParaRPr b="1" sz="1800"/>
          </a:p>
        </p:txBody>
      </p:sp>
      <p:sp>
        <p:nvSpPr>
          <p:cNvPr id="211" name="Google Shape;211;p2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12" name="Google Shape;212;p23"/>
          <p:cNvSpPr/>
          <p:nvPr/>
        </p:nvSpPr>
        <p:spPr>
          <a:xfrm>
            <a:off x="864650" y="2439975"/>
            <a:ext cx="4643100" cy="3470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1308850" y="2771625"/>
            <a:ext cx="3754725" cy="2890075"/>
          </a:xfrm>
          <a:prstGeom prst="flowChartInternalStorag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depot_station</a:t>
            </a:r>
            <a:r>
              <a:rPr lang="en-US"/>
              <a:t>_status_history</a:t>
            </a:r>
            <a:endParaRPr/>
          </a:p>
          <a:p>
            <a:pPr indent="0" lvl="0" marL="0" rtl="0" algn="l">
              <a:spcBef>
                <a:spcPts val="0"/>
              </a:spcBef>
              <a:spcAft>
                <a:spcPts val="0"/>
              </a:spcAft>
              <a:buNone/>
            </a:pPr>
            <a:r>
              <a:rPr lang="en-US"/>
              <a:t>id </a:t>
            </a:r>
            <a:endParaRPr/>
          </a:p>
          <a:p>
            <a:pPr indent="0" lvl="0" marL="0" rtl="0" algn="l">
              <a:spcBef>
                <a:spcPts val="0"/>
              </a:spcBef>
              <a:spcAft>
                <a:spcPts val="0"/>
              </a:spcAft>
              <a:buNone/>
            </a:pPr>
            <a:r>
              <a:rPr lang="en-US"/>
              <a:t>depot_station_id </a:t>
            </a:r>
            <a:endParaRPr/>
          </a:p>
          <a:p>
            <a:pPr indent="0" lvl="0" marL="0" rtl="0" algn="l">
              <a:spcBef>
                <a:spcPts val="0"/>
              </a:spcBef>
              <a:spcAft>
                <a:spcPts val="0"/>
              </a:spcAft>
              <a:buNone/>
            </a:pPr>
            <a:r>
              <a:rPr lang="en-US"/>
              <a:t>app_system_state </a:t>
            </a:r>
            <a:endParaRPr/>
          </a:p>
          <a:p>
            <a:pPr indent="0" lvl="0" marL="0" rtl="0" algn="l">
              <a:spcBef>
                <a:spcPts val="0"/>
              </a:spcBef>
              <a:spcAft>
                <a:spcPts val="0"/>
              </a:spcAft>
              <a:buNone/>
            </a:pPr>
            <a:r>
              <a:rPr lang="en-US"/>
              <a:t>is_connected_ctrl </a:t>
            </a:r>
            <a:endParaRPr/>
          </a:p>
          <a:p>
            <a:pPr indent="0" lvl="0" marL="0" rtl="0" algn="l">
              <a:spcBef>
                <a:spcPts val="0"/>
              </a:spcBef>
              <a:spcAft>
                <a:spcPts val="0"/>
              </a:spcAft>
              <a:buNone/>
            </a:pPr>
            <a:r>
              <a:rPr lang="en-US"/>
              <a:t>is_connected_web </a:t>
            </a:r>
            <a:endParaRPr/>
          </a:p>
          <a:p>
            <a:pPr indent="0" lvl="0" marL="0" rtl="0" algn="l">
              <a:spcBef>
                <a:spcPts val="0"/>
              </a:spcBef>
              <a:spcAft>
                <a:spcPts val="0"/>
              </a:spcAft>
              <a:buNone/>
            </a:pPr>
            <a:r>
              <a:rPr lang="en-US"/>
              <a:t>is_commissioned</a:t>
            </a:r>
            <a:endParaRPr/>
          </a:p>
          <a:p>
            <a:pPr indent="0" lvl="0" marL="0" rtl="0" algn="l">
              <a:spcBef>
                <a:spcPts val="0"/>
              </a:spcBef>
              <a:spcAft>
                <a:spcPts val="0"/>
              </a:spcAft>
              <a:buNone/>
            </a:pPr>
            <a:r>
              <a:rPr lang="en-US"/>
              <a:t>is_active </a:t>
            </a:r>
            <a:endParaRPr/>
          </a:p>
          <a:p>
            <a:pPr indent="0" lvl="0" marL="0" rtl="0" algn="l">
              <a:spcBef>
                <a:spcPts val="0"/>
              </a:spcBef>
              <a:spcAft>
                <a:spcPts val="0"/>
              </a:spcAft>
              <a:buNone/>
            </a:pPr>
            <a:r>
              <a:rPr lang="en-US"/>
              <a:t>fuel_book_stock_ml </a:t>
            </a:r>
            <a:endParaRPr/>
          </a:p>
          <a:p>
            <a:pPr indent="0" lvl="0" marL="0" rtl="0" algn="l">
              <a:spcBef>
                <a:spcPts val="0"/>
              </a:spcBef>
              <a:spcAft>
                <a:spcPts val="0"/>
              </a:spcAft>
              <a:buNone/>
            </a:pPr>
            <a:r>
              <a:rPr lang="en-US"/>
              <a:t>ctr_tank_level </a:t>
            </a:r>
            <a:endParaRPr/>
          </a:p>
          <a:p>
            <a:pPr indent="0" lvl="0" marL="0" rtl="0" algn="l">
              <a:spcBef>
                <a:spcPts val="0"/>
              </a:spcBef>
              <a:spcAft>
                <a:spcPts val="0"/>
              </a:spcAft>
              <a:buNone/>
            </a:pPr>
            <a:r>
              <a:rPr lang="en-US"/>
              <a:t>ctrl_heartbeat_received_at </a:t>
            </a:r>
            <a:endParaRPr/>
          </a:p>
          <a:p>
            <a:pPr indent="0" lvl="0" marL="0" rtl="0" algn="l">
              <a:spcBef>
                <a:spcPts val="0"/>
              </a:spcBef>
              <a:spcAft>
                <a:spcPts val="0"/>
              </a:spcAft>
              <a:buNone/>
            </a:pPr>
            <a:r>
              <a:rPr lang="en-US"/>
              <a:t>web_heartbeat_received_at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4" name="Google Shape;214;p23"/>
          <p:cNvSpPr txBox="1"/>
          <p:nvPr/>
        </p:nvSpPr>
        <p:spPr>
          <a:xfrm>
            <a:off x="935725" y="2439975"/>
            <a:ext cx="5448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KC</a:t>
            </a:r>
            <a:endParaRPr>
              <a:latin typeface="Nunito"/>
              <a:ea typeface="Nunito"/>
              <a:cs typeface="Nunito"/>
              <a:sym typeface="Nunito"/>
            </a:endParaRPr>
          </a:p>
        </p:txBody>
      </p:sp>
      <p:sp>
        <p:nvSpPr>
          <p:cNvPr id="215" name="Google Shape;215;p23"/>
          <p:cNvSpPr/>
          <p:nvPr/>
        </p:nvSpPr>
        <p:spPr>
          <a:xfrm>
            <a:off x="7282850" y="2439963"/>
            <a:ext cx="4643100" cy="3470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a:off x="7727050" y="2771613"/>
            <a:ext cx="3754725" cy="2890075"/>
          </a:xfrm>
          <a:prstGeom prst="flowChartInternalStorag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table: depot_station_status_history</a:t>
            </a:r>
            <a:endParaRPr/>
          </a:p>
          <a:p>
            <a:pPr indent="0" lvl="0" marL="0" rtl="0" algn="l">
              <a:spcBef>
                <a:spcPts val="0"/>
              </a:spcBef>
              <a:spcAft>
                <a:spcPts val="0"/>
              </a:spcAft>
              <a:buNone/>
            </a:pPr>
            <a:r>
              <a:rPr lang="en-US"/>
              <a:t>id </a:t>
            </a:r>
            <a:endParaRPr/>
          </a:p>
          <a:p>
            <a:pPr indent="0" lvl="0" marL="0" rtl="0" algn="l">
              <a:spcBef>
                <a:spcPts val="0"/>
              </a:spcBef>
              <a:spcAft>
                <a:spcPts val="0"/>
              </a:spcAft>
              <a:buNone/>
            </a:pPr>
            <a:r>
              <a:rPr lang="en-US"/>
              <a:t>depot_station_id </a:t>
            </a:r>
            <a:endParaRPr/>
          </a:p>
          <a:p>
            <a:pPr indent="0" lvl="0" marL="0" rtl="0" algn="l">
              <a:spcBef>
                <a:spcPts val="0"/>
              </a:spcBef>
              <a:spcAft>
                <a:spcPts val="0"/>
              </a:spcAft>
              <a:buNone/>
            </a:pPr>
            <a:r>
              <a:rPr lang="en-US"/>
              <a:t>app_system_state </a:t>
            </a:r>
            <a:endParaRPr/>
          </a:p>
          <a:p>
            <a:pPr indent="0" lvl="0" marL="0" rtl="0" algn="l">
              <a:spcBef>
                <a:spcPts val="0"/>
              </a:spcBef>
              <a:spcAft>
                <a:spcPts val="0"/>
              </a:spcAft>
              <a:buNone/>
            </a:pPr>
            <a:r>
              <a:rPr lang="en-US"/>
              <a:t>is_connected_ctrl </a:t>
            </a:r>
            <a:endParaRPr/>
          </a:p>
          <a:p>
            <a:pPr indent="0" lvl="0" marL="0" rtl="0" algn="l">
              <a:spcBef>
                <a:spcPts val="0"/>
              </a:spcBef>
              <a:spcAft>
                <a:spcPts val="0"/>
              </a:spcAft>
              <a:buNone/>
            </a:pPr>
            <a:r>
              <a:rPr lang="en-US"/>
              <a:t>is_connected_web </a:t>
            </a:r>
            <a:endParaRPr/>
          </a:p>
          <a:p>
            <a:pPr indent="0" lvl="0" marL="0" rtl="0" algn="l">
              <a:spcBef>
                <a:spcPts val="0"/>
              </a:spcBef>
              <a:spcAft>
                <a:spcPts val="0"/>
              </a:spcAft>
              <a:buNone/>
            </a:pPr>
            <a:r>
              <a:rPr lang="en-US"/>
              <a:t>is_commissioned</a:t>
            </a:r>
            <a:endParaRPr/>
          </a:p>
          <a:p>
            <a:pPr indent="0" lvl="0" marL="0" rtl="0" algn="l">
              <a:spcBef>
                <a:spcPts val="0"/>
              </a:spcBef>
              <a:spcAft>
                <a:spcPts val="0"/>
              </a:spcAft>
              <a:buNone/>
            </a:pPr>
            <a:r>
              <a:rPr lang="en-US"/>
              <a:t>is_active </a:t>
            </a:r>
            <a:endParaRPr/>
          </a:p>
          <a:p>
            <a:pPr indent="0" lvl="0" marL="0" rtl="0" algn="l">
              <a:spcBef>
                <a:spcPts val="0"/>
              </a:spcBef>
              <a:spcAft>
                <a:spcPts val="0"/>
              </a:spcAft>
              <a:buNone/>
            </a:pPr>
            <a:r>
              <a:rPr lang="en-US"/>
              <a:t>fuel_book_stock_ml </a:t>
            </a:r>
            <a:endParaRPr/>
          </a:p>
          <a:p>
            <a:pPr indent="0" lvl="0" marL="0" rtl="0" algn="l">
              <a:spcBef>
                <a:spcPts val="0"/>
              </a:spcBef>
              <a:spcAft>
                <a:spcPts val="0"/>
              </a:spcAft>
              <a:buNone/>
            </a:pPr>
            <a:r>
              <a:rPr lang="en-US"/>
              <a:t>ctr_tank_level </a:t>
            </a:r>
            <a:endParaRPr/>
          </a:p>
          <a:p>
            <a:pPr indent="0" lvl="0" marL="0" rtl="0" algn="l">
              <a:spcBef>
                <a:spcPts val="0"/>
              </a:spcBef>
              <a:spcAft>
                <a:spcPts val="0"/>
              </a:spcAft>
              <a:buNone/>
            </a:pPr>
            <a:r>
              <a:rPr lang="en-US"/>
              <a:t>ctrl_heartbeat_received_at </a:t>
            </a:r>
            <a:endParaRPr/>
          </a:p>
          <a:p>
            <a:pPr indent="0" lvl="0" marL="0" rtl="0" algn="l">
              <a:spcBef>
                <a:spcPts val="0"/>
              </a:spcBef>
              <a:spcAft>
                <a:spcPts val="0"/>
              </a:spcAft>
              <a:buNone/>
            </a:pPr>
            <a:r>
              <a:rPr lang="en-US"/>
              <a:t>web_heartbeat_received_at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7" name="Google Shape;217;p23"/>
          <p:cNvSpPr txBox="1"/>
          <p:nvPr/>
        </p:nvSpPr>
        <p:spPr>
          <a:xfrm>
            <a:off x="7353925" y="2439975"/>
            <a:ext cx="11859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Athena</a:t>
            </a:r>
            <a:endParaRPr>
              <a:latin typeface="Nunito"/>
              <a:ea typeface="Nunito"/>
              <a:cs typeface="Nunito"/>
              <a:sym typeface="Nunito"/>
            </a:endParaRPr>
          </a:p>
        </p:txBody>
      </p:sp>
      <p:cxnSp>
        <p:nvCxnSpPr>
          <p:cNvPr id="218" name="Google Shape;218;p23"/>
          <p:cNvCxnSpPr>
            <a:stCxn id="212" idx="3"/>
            <a:endCxn id="215" idx="1"/>
          </p:cNvCxnSpPr>
          <p:nvPr/>
        </p:nvCxnSpPr>
        <p:spPr>
          <a:xfrm>
            <a:off x="5507750" y="4175175"/>
            <a:ext cx="1775100" cy="0"/>
          </a:xfrm>
          <a:prstGeom prst="straightConnector1">
            <a:avLst/>
          </a:prstGeom>
          <a:noFill/>
          <a:ln cap="flat" cmpd="sng" w="9525">
            <a:solidFill>
              <a:schemeClr val="dk2"/>
            </a:solidFill>
            <a:prstDash val="solid"/>
            <a:round/>
            <a:headEnd len="med" w="med" type="none"/>
            <a:tailEnd len="med" w="med" type="triangle"/>
          </a:ln>
        </p:spPr>
      </p:cxnSp>
      <p:sp>
        <p:nvSpPr>
          <p:cNvPr id="219" name="Google Shape;219;p23"/>
          <p:cNvSpPr txBox="1"/>
          <p:nvPr/>
        </p:nvSpPr>
        <p:spPr>
          <a:xfrm>
            <a:off x="5685400" y="4311425"/>
            <a:ext cx="13851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Data migration</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FreshService Ticket creation(Requirement from Grace)</a:t>
            </a:r>
            <a:endParaRPr/>
          </a:p>
        </p:txBody>
      </p:sp>
      <p:sp>
        <p:nvSpPr>
          <p:cNvPr id="226" name="Google Shape;226;p24"/>
          <p:cNvSpPr txBox="1"/>
          <p:nvPr>
            <p:ph idx="1" type="subTitle"/>
          </p:nvPr>
        </p:nvSpPr>
        <p:spPr>
          <a:xfrm>
            <a:off x="458700" y="1146425"/>
            <a:ext cx="11274600" cy="13146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sz="1800"/>
              <a:t>Freshservice ticket should be created per field system whenever any field system goes to out of service</a:t>
            </a:r>
            <a:endParaRPr sz="1800"/>
          </a:p>
        </p:txBody>
      </p:sp>
      <p:sp>
        <p:nvSpPr>
          <p:cNvPr id="227" name="Google Shape;227;p2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28" name="Google Shape;228;p24"/>
          <p:cNvSpPr/>
          <p:nvPr/>
        </p:nvSpPr>
        <p:spPr>
          <a:xfrm>
            <a:off x="976250" y="2909575"/>
            <a:ext cx="1989900" cy="1184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AWS Lambda will run for every 10 minutes between 08:00 AM to 08:00 PM</a:t>
            </a:r>
            <a:endParaRPr/>
          </a:p>
        </p:txBody>
      </p:sp>
      <p:sp>
        <p:nvSpPr>
          <p:cNvPr id="229" name="Google Shape;229;p24"/>
          <p:cNvSpPr txBox="1"/>
          <p:nvPr/>
        </p:nvSpPr>
        <p:spPr>
          <a:xfrm>
            <a:off x="2835825" y="4380075"/>
            <a:ext cx="39678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Fetches data from fuel_point_status_history/micro_tanker_status_history/depot_station_status_history</a:t>
            </a:r>
            <a:endParaRPr>
              <a:latin typeface="Nunito"/>
              <a:ea typeface="Nunito"/>
              <a:cs typeface="Nunito"/>
              <a:sym typeface="Nunito"/>
            </a:endParaRPr>
          </a:p>
        </p:txBody>
      </p:sp>
      <p:sp>
        <p:nvSpPr>
          <p:cNvPr id="230" name="Google Shape;230;p24"/>
          <p:cNvSpPr/>
          <p:nvPr/>
        </p:nvSpPr>
        <p:spPr>
          <a:xfrm>
            <a:off x="1649150" y="4478325"/>
            <a:ext cx="644100" cy="5994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KC DB</a:t>
            </a:r>
            <a:endParaRPr/>
          </a:p>
        </p:txBody>
      </p:sp>
      <p:cxnSp>
        <p:nvCxnSpPr>
          <p:cNvPr id="231" name="Google Shape;231;p24"/>
          <p:cNvCxnSpPr>
            <a:stCxn id="228" idx="2"/>
            <a:endCxn id="230" idx="1"/>
          </p:cNvCxnSpPr>
          <p:nvPr/>
        </p:nvCxnSpPr>
        <p:spPr>
          <a:xfrm>
            <a:off x="1971200" y="4093975"/>
            <a:ext cx="0" cy="384300"/>
          </a:xfrm>
          <a:prstGeom prst="straightConnector1">
            <a:avLst/>
          </a:prstGeom>
          <a:noFill/>
          <a:ln cap="flat" cmpd="sng" w="9525">
            <a:solidFill>
              <a:schemeClr val="dk2"/>
            </a:solidFill>
            <a:prstDash val="solid"/>
            <a:round/>
            <a:headEnd len="med" w="med" type="triangle"/>
            <a:tailEnd len="med" w="med" type="triangle"/>
          </a:ln>
        </p:spPr>
      </p:cxnSp>
      <p:sp>
        <p:nvSpPr>
          <p:cNvPr id="232" name="Google Shape;232;p24"/>
          <p:cNvSpPr/>
          <p:nvPr/>
        </p:nvSpPr>
        <p:spPr>
          <a:xfrm>
            <a:off x="3869925" y="2844475"/>
            <a:ext cx="4729500" cy="1314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Check</a:t>
            </a:r>
            <a:r>
              <a:rPr lang="en-US"/>
              <a:t>:</a:t>
            </a:r>
            <a:endParaRPr/>
          </a:p>
          <a:p>
            <a:pPr indent="-317500" lvl="0" marL="457200" rtl="0" algn="l">
              <a:spcBef>
                <a:spcPts val="0"/>
              </a:spcBef>
              <a:spcAft>
                <a:spcPts val="0"/>
              </a:spcAft>
              <a:buSzPts val="1400"/>
              <a:buAutoNum type="arabicPeriod"/>
            </a:pPr>
            <a:r>
              <a:rPr lang="en-US"/>
              <a:t>Check all the </a:t>
            </a:r>
            <a:r>
              <a:rPr lang="en-US"/>
              <a:t>commissioned</a:t>
            </a:r>
            <a:r>
              <a:rPr lang="en-US"/>
              <a:t> field systems that went out of service in 10-20 minutes.</a:t>
            </a:r>
            <a:endParaRPr/>
          </a:p>
          <a:p>
            <a:pPr indent="-317500" lvl="0" marL="457200" rtl="0" algn="l">
              <a:spcBef>
                <a:spcPts val="0"/>
              </a:spcBef>
              <a:spcAft>
                <a:spcPts val="0"/>
              </a:spcAft>
              <a:buSzPts val="1400"/>
              <a:buAutoNum type="arabicPeriod"/>
            </a:pPr>
            <a:r>
              <a:rPr lang="en-US"/>
              <a:t>Check if the ticket is not created for the system</a:t>
            </a:r>
            <a:endParaRPr/>
          </a:p>
          <a:p>
            <a:pPr indent="-317500" lvl="0" marL="457200" rtl="0" algn="l">
              <a:spcBef>
                <a:spcPts val="0"/>
              </a:spcBef>
              <a:spcAft>
                <a:spcPts val="0"/>
              </a:spcAft>
              <a:buSzPts val="1400"/>
              <a:buAutoNum type="arabicPeriod"/>
            </a:pPr>
            <a:r>
              <a:rPr lang="en-US"/>
              <a:t>Check if the ticket is there but with the status as closed.</a:t>
            </a:r>
            <a:endParaRPr/>
          </a:p>
        </p:txBody>
      </p:sp>
      <p:cxnSp>
        <p:nvCxnSpPr>
          <p:cNvPr id="233" name="Google Shape;233;p24"/>
          <p:cNvCxnSpPr>
            <a:stCxn id="228" idx="3"/>
            <a:endCxn id="232" idx="1"/>
          </p:cNvCxnSpPr>
          <p:nvPr/>
        </p:nvCxnSpPr>
        <p:spPr>
          <a:xfrm>
            <a:off x="2966150" y="3501775"/>
            <a:ext cx="903900" cy="0"/>
          </a:xfrm>
          <a:prstGeom prst="straightConnector1">
            <a:avLst/>
          </a:prstGeom>
          <a:noFill/>
          <a:ln cap="flat" cmpd="sng" w="9525">
            <a:solidFill>
              <a:schemeClr val="dk2"/>
            </a:solidFill>
            <a:prstDash val="solid"/>
            <a:round/>
            <a:headEnd len="med" w="med" type="none"/>
            <a:tailEnd len="med" w="med" type="triangle"/>
          </a:ln>
        </p:spPr>
      </p:cxnSp>
      <p:sp>
        <p:nvSpPr>
          <p:cNvPr id="234" name="Google Shape;234;p24"/>
          <p:cNvSpPr/>
          <p:nvPr/>
        </p:nvSpPr>
        <p:spPr>
          <a:xfrm>
            <a:off x="9503200" y="2791975"/>
            <a:ext cx="1989900" cy="1419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1450" rtl="0" algn="l">
              <a:spcBef>
                <a:spcPts val="0"/>
              </a:spcBef>
              <a:spcAft>
                <a:spcPts val="0"/>
              </a:spcAft>
              <a:buNone/>
            </a:pPr>
            <a:r>
              <a:rPr lang="en-US"/>
              <a:t>Create ticket in freshdesk through API integration. </a:t>
            </a:r>
            <a:endParaRPr/>
          </a:p>
          <a:p>
            <a:pPr indent="0" lvl="0" marL="171450" rtl="0" algn="l">
              <a:spcBef>
                <a:spcPts val="0"/>
              </a:spcBef>
              <a:spcAft>
                <a:spcPts val="0"/>
              </a:spcAft>
              <a:buNone/>
            </a:pPr>
            <a:r>
              <a:rPr lang="en-US"/>
              <a:t>Add fault code information in the title</a:t>
            </a:r>
            <a:endParaRPr/>
          </a:p>
        </p:txBody>
      </p:sp>
      <p:cxnSp>
        <p:nvCxnSpPr>
          <p:cNvPr id="235" name="Google Shape;235;p24"/>
          <p:cNvCxnSpPr>
            <a:stCxn id="232" idx="3"/>
            <a:endCxn id="234" idx="1"/>
          </p:cNvCxnSpPr>
          <p:nvPr/>
        </p:nvCxnSpPr>
        <p:spPr>
          <a:xfrm>
            <a:off x="8599425" y="3501775"/>
            <a:ext cx="903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0" name="Shape 240"/>
        <p:cNvGrpSpPr/>
        <p:nvPr/>
      </p:nvGrpSpPr>
      <p:grpSpPr>
        <a:xfrm>
          <a:off x="0" y="0"/>
          <a:ext cx="0" cy="0"/>
          <a:chOff x="0" y="0"/>
          <a:chExt cx="0" cy="0"/>
        </a:xfrm>
      </p:grpSpPr>
      <p:sp>
        <p:nvSpPr>
          <p:cNvPr id="241" name="Google Shape;241;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FreshService Ticket creation(Requirement from Grace)</a:t>
            </a:r>
            <a:endParaRPr/>
          </a:p>
        </p:txBody>
      </p:sp>
      <p:sp>
        <p:nvSpPr>
          <p:cNvPr id="242" name="Google Shape;242;p25"/>
          <p:cNvSpPr txBox="1"/>
          <p:nvPr>
            <p:ph idx="1" type="subTitle"/>
          </p:nvPr>
        </p:nvSpPr>
        <p:spPr>
          <a:xfrm>
            <a:off x="458700" y="1137075"/>
            <a:ext cx="11274600" cy="13146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sz="1800"/>
              <a:t>Freshservice ticket should be created per field system whenever any field system goes to </a:t>
            </a:r>
            <a:r>
              <a:rPr lang="en-US" sz="1800"/>
              <a:t>offline</a:t>
            </a:r>
            <a:endParaRPr sz="1800"/>
          </a:p>
        </p:txBody>
      </p:sp>
      <p:sp>
        <p:nvSpPr>
          <p:cNvPr id="243" name="Google Shape;243;p2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44" name="Google Shape;244;p25"/>
          <p:cNvSpPr/>
          <p:nvPr/>
        </p:nvSpPr>
        <p:spPr>
          <a:xfrm>
            <a:off x="994950" y="2339250"/>
            <a:ext cx="1989900" cy="1184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AWS Lambda will run for every 10 minutes between 08:00 AM to 08:00 PM</a:t>
            </a:r>
            <a:endParaRPr/>
          </a:p>
        </p:txBody>
      </p:sp>
      <p:sp>
        <p:nvSpPr>
          <p:cNvPr id="245" name="Google Shape;245;p25"/>
          <p:cNvSpPr txBox="1"/>
          <p:nvPr/>
        </p:nvSpPr>
        <p:spPr>
          <a:xfrm>
            <a:off x="2854525" y="3809750"/>
            <a:ext cx="39678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Fetches data from fuel_point_status_history/micro_tanker_status_history/depot_station_status_history</a:t>
            </a:r>
            <a:endParaRPr>
              <a:latin typeface="Nunito"/>
              <a:ea typeface="Nunito"/>
              <a:cs typeface="Nunito"/>
              <a:sym typeface="Nunito"/>
            </a:endParaRPr>
          </a:p>
        </p:txBody>
      </p:sp>
      <p:sp>
        <p:nvSpPr>
          <p:cNvPr id="246" name="Google Shape;246;p25"/>
          <p:cNvSpPr/>
          <p:nvPr/>
        </p:nvSpPr>
        <p:spPr>
          <a:xfrm>
            <a:off x="1667850" y="3908000"/>
            <a:ext cx="644100" cy="5994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KC DB</a:t>
            </a:r>
            <a:endParaRPr/>
          </a:p>
        </p:txBody>
      </p:sp>
      <p:cxnSp>
        <p:nvCxnSpPr>
          <p:cNvPr id="247" name="Google Shape;247;p25"/>
          <p:cNvCxnSpPr>
            <a:stCxn id="244" idx="2"/>
            <a:endCxn id="246" idx="1"/>
          </p:cNvCxnSpPr>
          <p:nvPr/>
        </p:nvCxnSpPr>
        <p:spPr>
          <a:xfrm>
            <a:off x="1989900" y="3523650"/>
            <a:ext cx="0" cy="384300"/>
          </a:xfrm>
          <a:prstGeom prst="straightConnector1">
            <a:avLst/>
          </a:prstGeom>
          <a:noFill/>
          <a:ln cap="flat" cmpd="sng" w="9525">
            <a:solidFill>
              <a:schemeClr val="dk2"/>
            </a:solidFill>
            <a:prstDash val="solid"/>
            <a:round/>
            <a:headEnd len="med" w="med" type="triangle"/>
            <a:tailEnd len="med" w="med" type="triangle"/>
          </a:ln>
        </p:spPr>
      </p:cxnSp>
      <p:sp>
        <p:nvSpPr>
          <p:cNvPr id="248" name="Google Shape;248;p25"/>
          <p:cNvSpPr/>
          <p:nvPr/>
        </p:nvSpPr>
        <p:spPr>
          <a:xfrm>
            <a:off x="3876575" y="2339250"/>
            <a:ext cx="4729500" cy="1184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Check</a:t>
            </a:r>
            <a:r>
              <a:rPr lang="en-US"/>
              <a:t>:</a:t>
            </a:r>
            <a:endParaRPr/>
          </a:p>
          <a:p>
            <a:pPr indent="-317500" lvl="0" marL="457200" rtl="0" algn="l">
              <a:spcBef>
                <a:spcPts val="0"/>
              </a:spcBef>
              <a:spcAft>
                <a:spcPts val="0"/>
              </a:spcAft>
              <a:buSzPts val="1400"/>
              <a:buAutoNum type="arabicPeriod"/>
            </a:pPr>
            <a:r>
              <a:rPr lang="en-US"/>
              <a:t>Check all the field systems that went offline in 30-40 minutes</a:t>
            </a:r>
            <a:endParaRPr/>
          </a:p>
          <a:p>
            <a:pPr indent="-317500" lvl="0" marL="457200" rtl="0" algn="l">
              <a:spcBef>
                <a:spcPts val="0"/>
              </a:spcBef>
              <a:spcAft>
                <a:spcPts val="0"/>
              </a:spcAft>
              <a:buSzPts val="1400"/>
              <a:buAutoNum type="arabicPeriod"/>
            </a:pPr>
            <a:r>
              <a:rPr lang="en-US"/>
              <a:t>Check all the field systems that went out of service in 10-20 minutes</a:t>
            </a:r>
            <a:endParaRPr/>
          </a:p>
        </p:txBody>
      </p:sp>
      <p:cxnSp>
        <p:nvCxnSpPr>
          <p:cNvPr id="249" name="Google Shape;249;p25"/>
          <p:cNvCxnSpPr>
            <a:stCxn id="244" idx="3"/>
            <a:endCxn id="248" idx="1"/>
          </p:cNvCxnSpPr>
          <p:nvPr/>
        </p:nvCxnSpPr>
        <p:spPr>
          <a:xfrm>
            <a:off x="2984850" y="2931450"/>
            <a:ext cx="891600" cy="0"/>
          </a:xfrm>
          <a:prstGeom prst="straightConnector1">
            <a:avLst/>
          </a:prstGeom>
          <a:noFill/>
          <a:ln cap="flat" cmpd="sng" w="9525">
            <a:solidFill>
              <a:schemeClr val="dk2"/>
            </a:solidFill>
            <a:prstDash val="solid"/>
            <a:round/>
            <a:headEnd len="med" w="med" type="none"/>
            <a:tailEnd len="med" w="med" type="triangle"/>
          </a:ln>
        </p:spPr>
      </p:cxnSp>
      <p:sp>
        <p:nvSpPr>
          <p:cNvPr id="250" name="Google Shape;250;p25"/>
          <p:cNvSpPr/>
          <p:nvPr/>
        </p:nvSpPr>
        <p:spPr>
          <a:xfrm>
            <a:off x="9521900" y="2339250"/>
            <a:ext cx="1989900" cy="1184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1450" rtl="0" algn="l">
              <a:spcBef>
                <a:spcPts val="0"/>
              </a:spcBef>
              <a:spcAft>
                <a:spcPts val="0"/>
              </a:spcAft>
              <a:buNone/>
            </a:pPr>
            <a:r>
              <a:rPr lang="en-US"/>
              <a:t>Create ticket in freshdesk through API integration</a:t>
            </a:r>
            <a:endParaRPr/>
          </a:p>
        </p:txBody>
      </p:sp>
      <p:cxnSp>
        <p:nvCxnSpPr>
          <p:cNvPr id="251" name="Google Shape;251;p25"/>
          <p:cNvCxnSpPr>
            <a:stCxn id="248" idx="3"/>
            <a:endCxn id="250" idx="1"/>
          </p:cNvCxnSpPr>
          <p:nvPr/>
        </p:nvCxnSpPr>
        <p:spPr>
          <a:xfrm>
            <a:off x="8606075" y="2931450"/>
            <a:ext cx="915900" cy="0"/>
          </a:xfrm>
          <a:prstGeom prst="straightConnector1">
            <a:avLst/>
          </a:prstGeom>
          <a:noFill/>
          <a:ln cap="flat" cmpd="sng" w="9525">
            <a:solidFill>
              <a:schemeClr val="dk2"/>
            </a:solidFill>
            <a:prstDash val="solid"/>
            <a:round/>
            <a:headEnd len="med" w="med" type="none"/>
            <a:tailEnd len="med" w="med" type="triangle"/>
          </a:ln>
        </p:spPr>
      </p:cxnSp>
      <p:sp>
        <p:nvSpPr>
          <p:cNvPr id="252" name="Google Shape;252;p25"/>
          <p:cNvSpPr/>
          <p:nvPr/>
        </p:nvSpPr>
        <p:spPr>
          <a:xfrm>
            <a:off x="982900" y="4696275"/>
            <a:ext cx="1989900" cy="1184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AWS Lambda will run every day at 08:00 AM</a:t>
            </a:r>
            <a:endParaRPr/>
          </a:p>
        </p:txBody>
      </p:sp>
      <p:sp>
        <p:nvSpPr>
          <p:cNvPr id="253" name="Google Shape;253;p25"/>
          <p:cNvSpPr/>
          <p:nvPr/>
        </p:nvSpPr>
        <p:spPr>
          <a:xfrm>
            <a:off x="3864525" y="4696275"/>
            <a:ext cx="4729500" cy="1184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Check:</a:t>
            </a:r>
            <a:endParaRPr/>
          </a:p>
          <a:p>
            <a:pPr indent="-317500" lvl="0" marL="457200" rtl="0" algn="l">
              <a:spcBef>
                <a:spcPts val="0"/>
              </a:spcBef>
              <a:spcAft>
                <a:spcPts val="0"/>
              </a:spcAft>
              <a:buSzPts val="1400"/>
              <a:buAutoNum type="arabicPeriod"/>
            </a:pPr>
            <a:r>
              <a:rPr lang="en-US"/>
              <a:t>Check all the field systems that were offline/out of service for the last 24 hours</a:t>
            </a:r>
            <a:endParaRPr/>
          </a:p>
        </p:txBody>
      </p:sp>
      <p:cxnSp>
        <p:nvCxnSpPr>
          <p:cNvPr id="254" name="Google Shape;254;p25"/>
          <p:cNvCxnSpPr>
            <a:stCxn id="252" idx="3"/>
            <a:endCxn id="253" idx="1"/>
          </p:cNvCxnSpPr>
          <p:nvPr/>
        </p:nvCxnSpPr>
        <p:spPr>
          <a:xfrm>
            <a:off x="2972800" y="5288475"/>
            <a:ext cx="891600" cy="0"/>
          </a:xfrm>
          <a:prstGeom prst="straightConnector1">
            <a:avLst/>
          </a:prstGeom>
          <a:noFill/>
          <a:ln cap="flat" cmpd="sng" w="9525">
            <a:solidFill>
              <a:schemeClr val="dk2"/>
            </a:solidFill>
            <a:prstDash val="solid"/>
            <a:round/>
            <a:headEnd len="med" w="med" type="none"/>
            <a:tailEnd len="med" w="med" type="triangle"/>
          </a:ln>
        </p:spPr>
      </p:cxnSp>
      <p:sp>
        <p:nvSpPr>
          <p:cNvPr id="255" name="Google Shape;255;p25"/>
          <p:cNvSpPr/>
          <p:nvPr/>
        </p:nvSpPr>
        <p:spPr>
          <a:xfrm>
            <a:off x="9509850" y="4696275"/>
            <a:ext cx="1989900" cy="1184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71450" rtl="0" algn="l">
              <a:spcBef>
                <a:spcPts val="0"/>
              </a:spcBef>
              <a:spcAft>
                <a:spcPts val="0"/>
              </a:spcAft>
              <a:buNone/>
            </a:pPr>
            <a:r>
              <a:rPr lang="en-US">
                <a:solidFill>
                  <a:schemeClr val="dk1"/>
                </a:solidFill>
              </a:rPr>
              <a:t>Create ticket in freshdesk through API integration</a:t>
            </a:r>
            <a:endParaRPr/>
          </a:p>
        </p:txBody>
      </p:sp>
      <p:cxnSp>
        <p:nvCxnSpPr>
          <p:cNvPr id="256" name="Google Shape;256;p25"/>
          <p:cNvCxnSpPr>
            <a:stCxn id="253" idx="3"/>
            <a:endCxn id="255" idx="1"/>
          </p:cNvCxnSpPr>
          <p:nvPr/>
        </p:nvCxnSpPr>
        <p:spPr>
          <a:xfrm>
            <a:off x="8594025" y="5288475"/>
            <a:ext cx="915900" cy="0"/>
          </a:xfrm>
          <a:prstGeom prst="straightConnector1">
            <a:avLst/>
          </a:prstGeom>
          <a:noFill/>
          <a:ln cap="flat" cmpd="sng" w="9525">
            <a:solidFill>
              <a:schemeClr val="dk2"/>
            </a:solidFill>
            <a:prstDash val="solid"/>
            <a:round/>
            <a:headEnd len="med" w="med" type="none"/>
            <a:tailEnd len="med" w="med" type="triangle"/>
          </a:ln>
        </p:spPr>
      </p:cxnSp>
      <p:cxnSp>
        <p:nvCxnSpPr>
          <p:cNvPr id="257" name="Google Shape;257;p25"/>
          <p:cNvCxnSpPr>
            <a:stCxn id="252" idx="0"/>
            <a:endCxn id="246" idx="3"/>
          </p:cNvCxnSpPr>
          <p:nvPr/>
        </p:nvCxnSpPr>
        <p:spPr>
          <a:xfrm flipH="1" rot="10800000">
            <a:off x="1977850" y="4507275"/>
            <a:ext cx="12000" cy="189000"/>
          </a:xfrm>
          <a:prstGeom prst="straightConnector1">
            <a:avLst/>
          </a:prstGeom>
          <a:noFill/>
          <a:ln cap="flat" cmpd="sng" w="9525">
            <a:solidFill>
              <a:schemeClr val="dk2"/>
            </a:solidFill>
            <a:prstDash val="solid"/>
            <a:round/>
            <a:headEnd len="med" w="med" type="triangl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